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6"/>
  </p:notesMasterIdLst>
  <p:sldIdLst>
    <p:sldId id="304" r:id="rId5"/>
    <p:sldId id="313" r:id="rId6"/>
    <p:sldId id="308" r:id="rId7"/>
    <p:sldId id="314" r:id="rId8"/>
    <p:sldId id="310" r:id="rId9"/>
    <p:sldId id="299" r:id="rId10"/>
    <p:sldId id="303" r:id="rId11"/>
    <p:sldId id="296" r:id="rId12"/>
    <p:sldId id="311" r:id="rId13"/>
    <p:sldId id="312" r:id="rId14"/>
    <p:sldId id="258" r:id="rId15"/>
    <p:sldId id="275" r:id="rId16"/>
    <p:sldId id="288" r:id="rId17"/>
    <p:sldId id="305" r:id="rId18"/>
    <p:sldId id="301" r:id="rId19"/>
    <p:sldId id="271" r:id="rId20"/>
    <p:sldId id="268" r:id="rId21"/>
    <p:sldId id="316" r:id="rId22"/>
    <p:sldId id="287" r:id="rId23"/>
    <p:sldId id="283" r:id="rId24"/>
    <p:sldId id="30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8C8A"/>
    <a:srgbClr val="FAB432"/>
    <a:srgbClr val="FFFFFF"/>
    <a:srgbClr val="0A40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50" autoAdjust="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3</c:v>
                </c:pt>
                <c:pt idx="7">
                  <c:v>3</c:v>
                </c:pt>
                <c:pt idx="8">
                  <c:v>4</c:v>
                </c:pt>
                <c:pt idx="9">
                  <c:v>4</c:v>
                </c:pt>
              </c:numCache>
            </c:numRef>
          </c:xVal>
          <c:yVal>
            <c:numRef>
              <c:f>Sheet1!$B$2:$B$11</c:f>
              <c:numCache>
                <c:formatCode>General</c:formatCode>
                <c:ptCount val="10"/>
                <c:pt idx="0">
                  <c:v>-0.8</c:v>
                </c:pt>
                <c:pt idx="1">
                  <c:v>-1.4</c:v>
                </c:pt>
                <c:pt idx="2">
                  <c:v>2.7</c:v>
                </c:pt>
                <c:pt idx="3">
                  <c:v>2.9</c:v>
                </c:pt>
                <c:pt idx="4">
                  <c:v>7</c:v>
                </c:pt>
                <c:pt idx="5">
                  <c:v>5.7</c:v>
                </c:pt>
                <c:pt idx="6">
                  <c:v>10.199999999999999</c:v>
                </c:pt>
                <c:pt idx="7">
                  <c:v>8.1</c:v>
                </c:pt>
                <c:pt idx="8">
                  <c:v>12.1</c:v>
                </c:pt>
                <c:pt idx="9">
                  <c:v>11.9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06F-407D-87C9-25A66BE7AB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08775311"/>
        <c:axId val="1208770735"/>
      </c:scatterChart>
      <c:valAx>
        <c:axId val="120877531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8770735"/>
        <c:crosses val="autoZero"/>
        <c:crossBetween val="midCat"/>
      </c:valAx>
      <c:valAx>
        <c:axId val="1208770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877531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Sheet1!$A$2:$A$3</c:f>
              <c:numCache>
                <c:formatCode>General</c:formatCode>
                <c:ptCount val="2"/>
                <c:pt idx="0">
                  <c:v>0</c:v>
                </c:pt>
                <c:pt idx="1">
                  <c:v>4</c:v>
                </c:pt>
              </c:numCache>
            </c:numRef>
          </c:xVal>
          <c:yVal>
            <c:numRef>
              <c:f>Sheet1!$B$2:$B$3</c:f>
              <c:numCache>
                <c:formatCode>General</c:formatCode>
                <c:ptCount val="2"/>
                <c:pt idx="0">
                  <c:v>0</c:v>
                </c:pt>
                <c:pt idx="1">
                  <c:v>12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C695-44A3-8A6F-C6D589EC6C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16236319"/>
        <c:axId val="1416231743"/>
      </c:scatterChart>
      <c:valAx>
        <c:axId val="141623631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16231743"/>
        <c:crosses val="autoZero"/>
        <c:crossBetween val="midCat"/>
      </c:valAx>
      <c:valAx>
        <c:axId val="1416231743"/>
        <c:scaling>
          <c:orientation val="minMax"/>
          <c:min val="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1623631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772036307961509"/>
          <c:y val="7.9710524856064072E-2"/>
          <c:w val="0.68201935695538063"/>
          <c:h val="0.76337747342969842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3</c:v>
                </c:pt>
                <c:pt idx="7">
                  <c:v>3</c:v>
                </c:pt>
                <c:pt idx="8">
                  <c:v>4</c:v>
                </c:pt>
                <c:pt idx="9">
                  <c:v>4</c:v>
                </c:pt>
              </c:numCache>
            </c:numRef>
          </c:xVal>
          <c:yVal>
            <c:numRef>
              <c:f>Sheet1!$B$2:$B$11</c:f>
              <c:numCache>
                <c:formatCode>General</c:formatCode>
                <c:ptCount val="10"/>
                <c:pt idx="0">
                  <c:v>-0.8</c:v>
                </c:pt>
                <c:pt idx="1">
                  <c:v>-1.4</c:v>
                </c:pt>
                <c:pt idx="2">
                  <c:v>2.7</c:v>
                </c:pt>
                <c:pt idx="3">
                  <c:v>2.9</c:v>
                </c:pt>
                <c:pt idx="4">
                  <c:v>7</c:v>
                </c:pt>
                <c:pt idx="5">
                  <c:v>5.7</c:v>
                </c:pt>
                <c:pt idx="6">
                  <c:v>10.199999999999999</c:v>
                </c:pt>
                <c:pt idx="7">
                  <c:v>8.1</c:v>
                </c:pt>
                <c:pt idx="8">
                  <c:v>12.1</c:v>
                </c:pt>
                <c:pt idx="9">
                  <c:v>11.9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98A-4E28-A964-13C5B13EFF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08775311"/>
        <c:axId val="1208770735"/>
      </c:scatterChart>
      <c:valAx>
        <c:axId val="120877531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8770735"/>
        <c:crosses val="autoZero"/>
        <c:crossBetween val="midCat"/>
      </c:valAx>
      <c:valAx>
        <c:axId val="1208770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877531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 w="15875"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222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D34-4078-9E52-D26608EE9A5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 w="222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0D34-4078-9E52-D26608EE9A5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222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D34-4078-9E52-D26608EE9A5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 w="2159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0D34-4078-9E52-D26608EE9A5A}"/>
              </c:ext>
            </c:extLst>
          </c:dPt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[$$-409]#,##0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pPr>
            <a:endParaRPr lang="en-US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158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771A-4594-82A0-C89B5BF823AD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71A-4594-82A0-C89B5BF823AD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771A-4594-82A0-C89B5BF823A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71A-4594-82A0-C89B5BF823AD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1A-4594-82A0-C89B5BF823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1C3-4779-B61E-0C2A0834FDDD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21C3-4779-B61E-0C2A0834FDDD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1C3-4779-B61E-0C2A0834FDDD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21C3-4779-B61E-0C2A0834FDDD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C3-4779-B61E-0C2A0834FD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752D-4CDD-9674-82BA09E56419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52D-4CDD-9674-82BA09E56419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752D-4CDD-9674-82BA09E56419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52D-4CDD-9674-82BA09E56419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2D-4CDD-9674-82BA09E564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7A9-4B1F-8F71-37D96CFC509A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27A9-4B1F-8F71-37D96CFC509A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7A9-4B1F-8F71-37D96CFC509A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27A9-4B1F-8F71-37D96CFC509A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A9-4B1F-8F71-37D96CFC50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3T08:55:29.93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50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jpe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11/3/2022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219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09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755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011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795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6.53</a:t>
            </a:r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anchor="b">
            <a:normAutofit/>
          </a:bodyPr>
          <a:lstStyle>
            <a:lvl1pPr algn="l">
              <a:defRPr sz="3800" b="1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0" name="Picture Placeholder 16" descr="abstract colo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grpSp>
        <p:nvGrpSpPr>
          <p:cNvPr id="956" name="Picture Placeholder 1925" descr="abstract colo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971" name="Picture Placeholder 986" descr="abstract colo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grpSp>
        <p:nvGrpSpPr>
          <p:cNvPr id="10" name="Picture Placeholder 44" descr="abstract colo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TITLE</a:t>
            </a:r>
          </a:p>
        </p:txBody>
      </p:sp>
      <p:grpSp>
        <p:nvGrpSpPr>
          <p:cNvPr id="7" name="Picture Placeholder 795" descr="abstract colo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25.jpeg"/><Relationship Id="rId7" Type="http://schemas.openxmlformats.org/officeDocument/2006/relationships/image" Target="../media/image29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Relationship Id="rId9" Type="http://schemas.openxmlformats.org/officeDocument/2006/relationships/image" Target="../media/image3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3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br>
              <a:rPr lang="en-US" sz="3200" dirty="0"/>
            </a:br>
            <a:r>
              <a:rPr lang="en-US" sz="3200" dirty="0"/>
              <a:t>machine learning</a:t>
            </a:r>
            <a:br>
              <a:rPr lang="en-US" sz="3200" dirty="0"/>
            </a:br>
            <a:r>
              <a:rPr lang="en-US" sz="3200" dirty="0"/>
              <a:t>landscape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/>
          <a:lstStyle/>
          <a:p>
            <a:r>
              <a:rPr lang="en-US" dirty="0"/>
              <a:t>AI study group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overfitting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EFD55C-BF13-445C-838A-107ADC1C0D24}"/>
              </a:ext>
            </a:extLst>
          </p:cNvPr>
          <p:cNvSpPr txBox="1"/>
          <p:nvPr/>
        </p:nvSpPr>
        <p:spPr>
          <a:xfrm>
            <a:off x="1240612" y="255221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A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DD26C85-1F6D-4245-B567-36563414B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14448" y="2880353"/>
            <a:ext cx="155448" cy="155448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D3F8A78-F61A-4637-942D-531A0D94A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9402" y="3991193"/>
            <a:ext cx="155448" cy="155448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D65121-CDE8-4D4F-BDA3-31C3F7E30E0F}"/>
              </a:ext>
            </a:extLst>
          </p:cNvPr>
          <p:cNvSpPr txBox="1"/>
          <p:nvPr/>
        </p:nvSpPr>
        <p:spPr>
          <a:xfrm>
            <a:off x="1866038" y="4232414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BA97092-809F-47A9-8249-3B3B8444B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98724" y="4666450"/>
            <a:ext cx="155448" cy="155448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213F40-319F-48D4-B671-51D806C017DB}"/>
              </a:ext>
            </a:extLst>
          </p:cNvPr>
          <p:cNvSpPr txBox="1"/>
          <p:nvPr/>
        </p:nvSpPr>
        <p:spPr>
          <a:xfrm>
            <a:off x="2624888" y="487353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F2F37D3-3B6B-4C6F-AE6B-C8253B191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48713" y="4542253"/>
            <a:ext cx="155448" cy="155448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4537644-11DD-456E-9CB9-07E65B9D639A}"/>
              </a:ext>
            </a:extLst>
          </p:cNvPr>
          <p:cNvSpPr txBox="1"/>
          <p:nvPr/>
        </p:nvSpPr>
        <p:spPr>
          <a:xfrm>
            <a:off x="6374877" y="4746624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B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C585A1-2E31-4298-8FD8-F3D23C1EF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32639" y="3919295"/>
            <a:ext cx="155448" cy="155448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E08925-138F-4068-9329-D6D44E600B83}"/>
              </a:ext>
            </a:extLst>
          </p:cNvPr>
          <p:cNvSpPr txBox="1"/>
          <p:nvPr/>
        </p:nvSpPr>
        <p:spPr>
          <a:xfrm>
            <a:off x="8058803" y="412638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C</a:t>
            </a:r>
          </a:p>
        </p:txBody>
      </p:sp>
      <p:sp>
        <p:nvSpPr>
          <p:cNvPr id="47" name="Date Placeholder 46">
            <a:extLst>
              <a:ext uri="{FF2B5EF4-FFF2-40B4-BE49-F238E27FC236}">
                <a16:creationId xmlns:a16="http://schemas.microsoft.com/office/drawing/2014/main" id="{B056447E-08BD-4E82-B60A-8C45EBBF17C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C7E0A4-FE8E-4F7B-8370-1FA3484B61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CEA586AC-7CD4-415B-BA90-730735F565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5578E8-C182-9CE4-ADFC-5D541425F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99828" y="2727267"/>
            <a:ext cx="155448" cy="155448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0A7BCA3-2A7C-EE8C-1AE8-0BA150192CA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C9F3AD2-6281-DAB8-B196-7AA6B80039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C347E22-F87D-1990-E744-8A7881E433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623D11-2779-F1AF-C74F-F2ED15526C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9D2FA3C6-592E-0060-3B58-D313DF0D8E25}"/>
                  </a:ext>
                </a:extLst>
              </p14:cNvPr>
              <p14:cNvContentPartPr/>
              <p14:nvPr/>
            </p14:nvContentPartPr>
            <p14:xfrm>
              <a:off x="1226160" y="1344939"/>
              <a:ext cx="360" cy="3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9D2FA3C6-592E-0060-3B58-D313DF0D8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7520" y="1335939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 descr="Overfitting - DataRobot AI Cloud Wiki">
            <a:extLst>
              <a:ext uri="{FF2B5EF4-FFF2-40B4-BE49-F238E27FC236}">
                <a16:creationId xmlns:a16="http://schemas.microsoft.com/office/drawing/2014/main" id="{847731B9-3AF8-973C-1796-6E93FB9FE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359" y="1643124"/>
            <a:ext cx="11187502" cy="4107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988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672584"/>
            <a:ext cx="10515600" cy="1299411"/>
          </a:xfrm>
        </p:spPr>
        <p:txBody>
          <a:bodyPr/>
          <a:lstStyle/>
          <a:p>
            <a:r>
              <a:rPr lang="en-US" dirty="0"/>
              <a:t>Testing and validating</a:t>
            </a: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56365-A39B-4311-A4B2-9532A1480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0DE57-FED1-462B-9C3B-B490B2384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D5B91C7E-39EC-4D18-BBDA-F8911C724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44461" y="2816352"/>
            <a:ext cx="4114800" cy="35399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/>
              <a:t>High level</a:t>
            </a:r>
          </a:p>
          <a:p>
            <a:endParaRPr lang="en-US" sz="4800" dirty="0"/>
          </a:p>
          <a:p>
            <a:r>
              <a:rPr lang="en-US" sz="4800" dirty="0"/>
              <a:t>overview of</a:t>
            </a:r>
          </a:p>
          <a:p>
            <a:endParaRPr lang="en-US" sz="4800" dirty="0"/>
          </a:p>
          <a:p>
            <a:r>
              <a:rPr lang="en-US" sz="4800" dirty="0"/>
              <a:t>Machine</a:t>
            </a:r>
          </a:p>
          <a:p>
            <a:endParaRPr lang="en-US" sz="4800" dirty="0"/>
          </a:p>
          <a:p>
            <a:r>
              <a:rPr lang="en-US" sz="4800" dirty="0"/>
              <a:t>Learning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93" y="365125"/>
            <a:ext cx="5669280" cy="1325563"/>
          </a:xfrm>
        </p:spPr>
        <p:txBody>
          <a:bodyPr>
            <a:normAutofit/>
          </a:bodyPr>
          <a:lstStyle/>
          <a:p>
            <a:r>
              <a:rPr lang="en-US" dirty="0" err="1"/>
              <a:t>Todo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E6824E-0D47-49EA-8EE0-CE2D88B71C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15158" y="1691640"/>
            <a:ext cx="5669280" cy="365760"/>
          </a:xfrm>
        </p:spPr>
        <p:txBody>
          <a:bodyPr>
            <a:noAutofit/>
          </a:bodyPr>
          <a:lstStyle/>
          <a:p>
            <a:r>
              <a:rPr lang="en-US" dirty="0"/>
              <a:t>Chapter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E3C21-87F8-4497-8569-36A5D95EC8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23174" y="2898648"/>
            <a:ext cx="5669280" cy="365760"/>
          </a:xfrm>
        </p:spPr>
        <p:txBody>
          <a:bodyPr>
            <a:noAutofit/>
          </a:bodyPr>
          <a:lstStyle/>
          <a:p>
            <a:r>
              <a:rPr lang="en-US" dirty="0"/>
              <a:t>Chapter 3</a:t>
            </a:r>
          </a:p>
        </p:txBody>
      </p:sp>
      <p:sp>
        <p:nvSpPr>
          <p:cNvPr id="71" name="Date Placeholder 70">
            <a:extLst>
              <a:ext uri="{FF2B5EF4-FFF2-40B4-BE49-F238E27FC236}">
                <a16:creationId xmlns:a16="http://schemas.microsoft.com/office/drawing/2014/main" id="{7363D8F0-2EF2-4A27-857F-6DF970D5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9FDD5-17DD-4E86-859F-12FD2CEFA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68639F0-8E8A-EF8E-08B5-472E3BFAC24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F501F00-CF5A-A290-331B-04987C9F732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6B08B04-530C-28C2-BC5A-FBFEC0D1F9F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6F3DDE1-74AE-E4BA-7885-9DC2DA94FBC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EE8A504-4248-4CB2-DD4F-71331CA5BD3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91D46AC-61A1-B002-4CE9-958F68109E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124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/>
          <a:lstStyle/>
          <a:p>
            <a:r>
              <a:rPr lang="en-US" dirty="0"/>
              <a:t>AI study group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9C9CF3-789B-4F9F-8F03-9C35C87C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2D8F5-6E48-4FFF-A481-069167580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385A1-7907-466F-B4A3-C69B01059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MARKET OVERVIEW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774C6C-B6EA-48B8-9D61-F4F5BEA9A8B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135187" y="2043763"/>
            <a:ext cx="1828800" cy="1371600"/>
          </a:xfrm>
          <a:ln w="22225"/>
        </p:spPr>
        <p:txBody>
          <a:bodyPr/>
          <a:lstStyle/>
          <a:p>
            <a:r>
              <a:rPr lang="en-US" dirty="0"/>
              <a:t>$3B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26F0BE6-4D11-4FF7-9D29-55D5CF3BFA3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677987" y="3862571"/>
            <a:ext cx="2743200" cy="1601787"/>
          </a:xfrm>
        </p:spPr>
        <p:txBody>
          <a:bodyPr/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Fully inclusive market</a:t>
            </a:r>
          </a:p>
          <a:p>
            <a:r>
              <a:rPr lang="en-ZA" dirty="0"/>
              <a:t>Total addressable market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347867-02E8-444A-AA60-F2342905027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78552" y="2043763"/>
            <a:ext cx="1828800" cy="1371600"/>
          </a:xfrm>
          <a:ln w="22225"/>
        </p:spPr>
        <p:txBody>
          <a:bodyPr/>
          <a:lstStyle/>
          <a:p>
            <a:r>
              <a:rPr lang="en-US" dirty="0"/>
              <a:t>$2B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6C7F9C-E2D0-4742-A4BF-078450A6F6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21352" y="3862516"/>
            <a:ext cx="2743200" cy="1600200"/>
          </a:xfrm>
        </p:spPr>
        <p:txBody>
          <a:bodyPr/>
          <a:lstStyle/>
          <a:p>
            <a:r>
              <a:rPr lang="en-US" noProof="1"/>
              <a:t>Freedom to invent</a:t>
            </a:r>
            <a:endParaRPr lang="en-US" dirty="0"/>
          </a:p>
          <a:p>
            <a:r>
              <a:rPr lang="en-ZA" noProof="1"/>
              <a:t>Selectively inclusive market</a:t>
            </a:r>
          </a:p>
          <a:p>
            <a:r>
              <a:rPr lang="en-ZA" noProof="1"/>
              <a:t>Serviceable available market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52C56A-D7BB-4B81-B9A1-4E5E93A9A73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232776" y="2043763"/>
            <a:ext cx="1828800" cy="1371600"/>
          </a:xfrm>
          <a:ln w="22225"/>
        </p:spPr>
        <p:txBody>
          <a:bodyPr/>
          <a:lstStyle/>
          <a:p>
            <a:r>
              <a:rPr lang="en-US" dirty="0"/>
              <a:t>$1B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22EE9E-DC5B-423D-A43D-F003576C11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75576" y="3862516"/>
            <a:ext cx="2743200" cy="1600200"/>
          </a:xfrm>
        </p:spPr>
        <p:txBody>
          <a:bodyPr/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Specifically targeted market</a:t>
            </a:r>
          </a:p>
          <a:p>
            <a:r>
              <a:rPr lang="en-ZA" noProof="1"/>
              <a:t>Serviceable obtainable market</a:t>
            </a:r>
            <a:endParaRPr lang="en-ZA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2C3A17A7-B59A-4E68-9B7D-4FD6F57E768F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B414F9-DCDA-42C7-9094-5A64C27E32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45E72-311B-492D-8FFD-649E1B0320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15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046660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73DD6D01-2071-4296-A5E4-539BB859A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/>
          <a:lstStyle/>
          <a:p>
            <a:r>
              <a:rPr lang="en-US" dirty="0"/>
              <a:t>TRACTION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3CBBB27-FAA2-494A-BBC2-D74BCEEFC8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1389888"/>
            <a:ext cx="9052560" cy="395859"/>
          </a:xfrm>
        </p:spPr>
        <p:txBody>
          <a:bodyPr/>
          <a:lstStyle/>
          <a:p>
            <a:r>
              <a:rPr lang="en-ZA" dirty="0"/>
              <a:t>Forecasting for success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2002536"/>
            <a:ext cx="5157216" cy="393192"/>
          </a:xfrm>
        </p:spPr>
        <p:txBody>
          <a:bodyPr>
            <a:normAutofit/>
          </a:bodyPr>
          <a:lstStyle/>
          <a:p>
            <a:r>
              <a:rPr lang="en-US" dirty="0"/>
              <a:t>KEY METRICS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03281565"/>
              </p:ext>
            </p:extLst>
          </p:nvPr>
        </p:nvGraphicFramePr>
        <p:xfrm>
          <a:off x="923925" y="2670175"/>
          <a:ext cx="4900295" cy="3201517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0059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980059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980059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980059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980059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903121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/>
                        <a:t>Clients</a:t>
                      </a:r>
                      <a:endParaRPr lang="ru-RU" sz="1200" b="0" dirty="0"/>
                    </a:p>
                  </a:txBody>
                  <a:tcPr marL="95186" marR="95186" marT="47593" marB="47593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/>
                        <a:t>Orders</a:t>
                      </a:r>
                      <a:endParaRPr lang="ru-RU" sz="1200" b="0" dirty="0"/>
                    </a:p>
                  </a:txBody>
                  <a:tcPr marL="95186" marR="95186" marT="47593" marB="47593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/>
                        <a:t>Gross revenue</a:t>
                      </a:r>
                      <a:endParaRPr lang="ru-RU" sz="1200" b="0" dirty="0"/>
                    </a:p>
                  </a:txBody>
                  <a:tcPr marL="95186" marR="95186" marT="47593" marB="47593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/>
                        <a:t>Net revenue</a:t>
                      </a:r>
                      <a:endParaRPr lang="ru-RU" sz="1200" b="0" dirty="0"/>
                    </a:p>
                  </a:txBody>
                  <a:tcPr marL="95186" marR="95186" marT="47593" marB="47593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7459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20XX</a:t>
                      </a:r>
                      <a:endParaRPr lang="ru-RU" sz="1200" dirty="0"/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1100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$10,000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$7,000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7459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20XX</a:t>
                      </a:r>
                      <a:endParaRPr lang="ru-RU" sz="1200" dirty="0"/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20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200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$20,000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$16,000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7459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20XX</a:t>
                      </a:r>
                      <a:endParaRPr lang="ru-RU" sz="1200" dirty="0"/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30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300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$30,000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$25,000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7459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20XX</a:t>
                      </a:r>
                      <a:endParaRPr lang="ru-RU" sz="1200" dirty="0"/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40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400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$40,000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$30,000</a:t>
                      </a:r>
                      <a:endParaRPr lang="ru-RU" sz="1200" dirty="0"/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0" y="2002536"/>
            <a:ext cx="4334256" cy="393192"/>
          </a:xfrm>
        </p:spPr>
        <p:txBody>
          <a:bodyPr>
            <a:normAutofit/>
          </a:bodyPr>
          <a:lstStyle/>
          <a:p>
            <a:r>
              <a:rPr lang="en-US" dirty="0"/>
              <a:t>REVENUE BY YEAR</a:t>
            </a:r>
          </a:p>
        </p:txBody>
      </p:sp>
      <p:graphicFrame>
        <p:nvGraphicFramePr>
          <p:cNvPr id="27" name="Content Placeholder 13" descr="Chart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141165255"/>
              </p:ext>
            </p:extLst>
          </p:nvPr>
        </p:nvGraphicFramePr>
        <p:xfrm>
          <a:off x="6364288" y="2533650"/>
          <a:ext cx="5165725" cy="3694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0BFBAF-738B-42EB-AB0A-506992C08B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2DB33F-6F3F-4A62-B0DD-F747DDE7E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D33746-F3B9-43A4-82DB-0DC78664A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935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AI study group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114800" cy="823912"/>
          </a:xfrm>
        </p:spPr>
        <p:txBody>
          <a:bodyPr>
            <a:normAutofit/>
          </a:bodyPr>
          <a:lstStyle/>
          <a:p>
            <a:r>
              <a:rPr lang="en-ZA" sz="2400" dirty="0"/>
              <a:t>Team 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51622"/>
            <a:ext cx="4114800" cy="30819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2400" noProof="1"/>
              <a:t>손유진</a:t>
            </a:r>
            <a:endParaRPr lang="en-ZA" sz="2400" noProof="1"/>
          </a:p>
          <a:p>
            <a:r>
              <a:rPr lang="ko-KR" altLang="en-US" sz="2400" noProof="1"/>
              <a:t>신정윤</a:t>
            </a:r>
            <a:endParaRPr lang="en-US" altLang="ko-KR" sz="2400" noProof="1"/>
          </a:p>
          <a:p>
            <a:r>
              <a:rPr lang="ko-KR" altLang="en-US" sz="2400" noProof="1"/>
              <a:t>이승훈</a:t>
            </a:r>
            <a:endParaRPr lang="en-ZA" sz="2400" noProof="1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114800" cy="823912"/>
          </a:xfrm>
        </p:spPr>
        <p:txBody>
          <a:bodyPr>
            <a:normAutofit/>
          </a:bodyPr>
          <a:lstStyle/>
          <a:p>
            <a:r>
              <a:rPr lang="en-US" sz="2400" dirty="0"/>
              <a:t>Team B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9C6148D-8C70-49F3-B719-E86C709BF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>
            <a:normAutofit/>
          </a:bodyPr>
          <a:lstStyle/>
          <a:p>
            <a:r>
              <a:rPr lang="ko-KR" altLang="en-US" sz="2400" noProof="1"/>
              <a:t>권혁민</a:t>
            </a:r>
            <a:endParaRPr lang="en-US" altLang="ko-KR" sz="2400" noProof="1"/>
          </a:p>
          <a:p>
            <a:r>
              <a:rPr lang="ko-KR" altLang="en-US" sz="2400" noProof="1"/>
              <a:t>이혜원</a:t>
            </a:r>
            <a:endParaRPr lang="en-US" altLang="ko-KR" sz="2400" noProof="1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A7F91F-F80F-48F2-952B-1A28BE488E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02236B-A6B0-4EAA-85D3-7D72C9904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AFE5268B-0629-492C-B633-766DE4F3A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89DDAB12-C608-2E91-DC73-3C4A3C1FF8B6}"/>
              </a:ext>
            </a:extLst>
          </p:cNvPr>
          <p:cNvSpPr txBox="1">
            <a:spLocks/>
          </p:cNvSpPr>
          <p:nvPr/>
        </p:nvSpPr>
        <p:spPr>
          <a:xfrm>
            <a:off x="1448594" y="5025337"/>
            <a:ext cx="8609806" cy="82391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Online</a:t>
            </a:r>
            <a:r>
              <a:rPr lang="ko-KR" altLang="en-US" dirty="0"/>
              <a:t> </a:t>
            </a:r>
            <a:r>
              <a:rPr lang="en-US" altLang="ko-KR" dirty="0"/>
              <a:t>:		</a:t>
            </a:r>
            <a:r>
              <a:rPr lang="ko-KR" altLang="en-US" dirty="0"/>
              <a:t>이강민</a:t>
            </a:r>
            <a:r>
              <a:rPr lang="en-US" altLang="ko-KR" dirty="0"/>
              <a:t>, </a:t>
            </a:r>
            <a:r>
              <a:rPr lang="ko-KR" altLang="en-US" dirty="0"/>
              <a:t>이현섭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FINANCIALS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8519139"/>
              </p:ext>
            </p:extLst>
          </p:nvPr>
        </p:nvGraphicFramePr>
        <p:xfrm>
          <a:off x="915925" y="1690687"/>
          <a:ext cx="10360150" cy="43491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697643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46417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07203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07203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207203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3455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YEAR 1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YEAR 2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YEAR 3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Income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Users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4,000,000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16,000,000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Average price per sale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Revenue @ 15%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Gross profit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Expenses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 &amp; marketing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5,062,500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38,400,000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151,200,000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70%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service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1,687,500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9,600,000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21,600,000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Product development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562,500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10,800,000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281,250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4,320,000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2%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7,593,750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52,800,000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187,920,000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4A1DC4-19D5-48CE-B703-A27A1FE44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4FD345-CA89-4CE9-ACBA-C83FB6C5C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B6C7E4-E7FB-4E6C-B03B-82B059B4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3800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MEET THE TEAM</a:t>
            </a:r>
          </a:p>
        </p:txBody>
      </p:sp>
      <p:pic>
        <p:nvPicPr>
          <p:cNvPr id="93" name="Picture Placeholder 92" descr="team member&#10;">
            <a:extLst>
              <a:ext uri="{FF2B5EF4-FFF2-40B4-BE49-F238E27FC236}">
                <a16:creationId xmlns:a16="http://schemas.microsoft.com/office/drawing/2014/main" id="{869DA17E-8E54-45F1-A50F-D76EE9D5F35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3" b="3993"/>
          <a:stretch/>
        </p:blipFill>
        <p:spPr>
          <a:xfrm>
            <a:off x="1078992" y="2432304"/>
            <a:ext cx="1828800" cy="1682496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86030C3-E039-45B5-87E8-6E9AC78EBE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41832" y="4496637"/>
            <a:ext cx="2103120" cy="274320"/>
          </a:xfrm>
        </p:spPr>
        <p:txBody>
          <a:bodyPr/>
          <a:lstStyle/>
          <a:p>
            <a:r>
              <a:rPr lang="en-US" dirty="0"/>
              <a:t>Takuma Hayashi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4E8F977-563D-4ABD-AC98-12531C6D7F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1832" y="4776530"/>
            <a:ext cx="2103120" cy="457200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pic>
        <p:nvPicPr>
          <p:cNvPr id="95" name="Picture Placeholder 94" descr="team member">
            <a:extLst>
              <a:ext uri="{FF2B5EF4-FFF2-40B4-BE49-F238E27FC236}">
                <a16:creationId xmlns:a16="http://schemas.microsoft.com/office/drawing/2014/main" id="{78FBDF8E-0DF4-4B35-A859-198CC8989014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27150" y="2432304"/>
            <a:ext cx="1828800" cy="1682496"/>
          </a:xfrm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8CD7D41-7819-4D69-A92D-4AA1DC12EFC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94176" y="4498909"/>
            <a:ext cx="2103120" cy="274320"/>
          </a:xfrm>
        </p:spPr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7AFF61C-632F-45E2-99F5-4340F5CDDA0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94176" y="4778802"/>
            <a:ext cx="2103120" cy="457200"/>
          </a:xfrm>
        </p:spPr>
        <p:txBody>
          <a:bodyPr/>
          <a:lstStyle/>
          <a:p>
            <a:r>
              <a:rPr lang="en-US" dirty="0"/>
              <a:t>Chief Executive Officer</a:t>
            </a:r>
          </a:p>
        </p:txBody>
      </p:sp>
      <p:pic>
        <p:nvPicPr>
          <p:cNvPr id="97" name="Picture Placeholder 96" descr="team member">
            <a:extLst>
              <a:ext uri="{FF2B5EF4-FFF2-40B4-BE49-F238E27FC236}">
                <a16:creationId xmlns:a16="http://schemas.microsoft.com/office/drawing/2014/main" id="{38EDB3D4-6930-4962-81D9-7857F897918A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8864" y="2432304"/>
            <a:ext cx="1828800" cy="1682496"/>
          </a:xfr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416F554-8F6D-40AC-B2EF-9C538ACEAA5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46520" y="4494357"/>
            <a:ext cx="2103120" cy="274320"/>
          </a:xfrm>
        </p:spPr>
        <p:txBody>
          <a:bodyPr/>
          <a:lstStyle/>
          <a:p>
            <a:r>
              <a:rPr lang="en-US" dirty="0"/>
              <a:t>Flora Berggren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DB0AED4C-2DDC-4AA2-BD2C-DBF827EAF75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46520" y="4774250"/>
            <a:ext cx="2103120" cy="457200"/>
          </a:xfrm>
        </p:spPr>
        <p:txBody>
          <a:bodyPr/>
          <a:lstStyle/>
          <a:p>
            <a:r>
              <a:rPr lang="en-US" dirty="0"/>
              <a:t>Chief Operations Officer</a:t>
            </a:r>
          </a:p>
        </p:txBody>
      </p:sp>
      <p:pic>
        <p:nvPicPr>
          <p:cNvPr id="99" name="Picture Placeholder 98" descr="team member">
            <a:extLst>
              <a:ext uri="{FF2B5EF4-FFF2-40B4-BE49-F238E27FC236}">
                <a16:creationId xmlns:a16="http://schemas.microsoft.com/office/drawing/2014/main" id="{79BCC9C9-C27B-43EA-8567-F5EDC29AA99E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02512" y="2432304"/>
            <a:ext cx="1828800" cy="1682496"/>
          </a:xfrm>
        </p:spPr>
      </p:pic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16C5F31A-AD55-4008-BC0D-49B8138448D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62288" y="4496629"/>
            <a:ext cx="2103120" cy="274320"/>
          </a:xfrm>
        </p:spPr>
        <p:txBody>
          <a:bodyPr/>
          <a:lstStyle/>
          <a:p>
            <a:r>
              <a:rPr lang="en-US" dirty="0"/>
              <a:t>Rajesh Santoshi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3BD700C4-84AA-44D0-8233-DA2EF5FF94B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62288" y="4776522"/>
            <a:ext cx="2103120" cy="457200"/>
          </a:xfrm>
        </p:spPr>
        <p:txBody>
          <a:bodyPr/>
          <a:lstStyle/>
          <a:p>
            <a:r>
              <a:rPr lang="en-US" dirty="0"/>
              <a:t>VP Marketing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526221-1770-41F7-BFA6-FD2E6274FF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CF3BF2-F2AE-4F97-B11F-E277F8F1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A1B2F4-A1AC-4132-AEFE-25620CB9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519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Title 953">
            <a:extLst>
              <a:ext uri="{FF2B5EF4-FFF2-40B4-BE49-F238E27FC236}">
                <a16:creationId xmlns:a16="http://schemas.microsoft.com/office/drawing/2014/main" id="{7E55856D-8731-4D07-B99E-5270A3B01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874" y="704088"/>
            <a:ext cx="9050253" cy="640080"/>
          </a:xfrm>
        </p:spPr>
        <p:txBody>
          <a:bodyPr/>
          <a:lstStyle/>
          <a:p>
            <a:r>
              <a:rPr lang="en-US" dirty="0"/>
              <a:t>Ai study group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F4ED644-C47C-456A-96A0-2E9A580059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1389888"/>
            <a:ext cx="9052560" cy="395859"/>
          </a:xfrm>
        </p:spPr>
        <p:txBody>
          <a:bodyPr/>
          <a:lstStyle/>
          <a:p>
            <a:r>
              <a:rPr lang="en-US" dirty="0"/>
              <a:t>Offline</a:t>
            </a:r>
            <a:r>
              <a:rPr lang="ko-KR" altLang="en-US" dirty="0"/>
              <a:t> </a:t>
            </a:r>
            <a:r>
              <a:rPr lang="en-US" altLang="ko-KR" dirty="0"/>
              <a:t>&amp;</a:t>
            </a:r>
            <a:r>
              <a:rPr lang="ko-KR" altLang="en-US" dirty="0"/>
              <a:t> </a:t>
            </a:r>
            <a:r>
              <a:rPr lang="en-US" altLang="ko-KR" dirty="0"/>
              <a:t>Online</a:t>
            </a:r>
            <a:endParaRPr lang="en-ZA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CDF4D42A-3F39-4699-9C9C-91BBC8C7220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799" y="2450592"/>
            <a:ext cx="3200400" cy="2567007"/>
          </a:xfrm>
        </p:spPr>
        <p:txBody>
          <a:bodyPr/>
          <a:lstStyle/>
          <a:p>
            <a:r>
              <a:rPr lang="en-US" dirty="0"/>
              <a:t>Team 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DDDEF-20C4-4F65-BAC9-0A763DF7E0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9859" y="3392424"/>
            <a:ext cx="2743200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400" noProof="1"/>
              <a:t>손유진</a:t>
            </a:r>
            <a:endParaRPr lang="en-ZA" sz="1400" noProof="1"/>
          </a:p>
          <a:p>
            <a:r>
              <a:rPr lang="ko-KR" altLang="en-US" sz="1400" noProof="1"/>
              <a:t>신정윤</a:t>
            </a:r>
            <a:endParaRPr lang="en-US" altLang="ko-KR" sz="1400" noProof="1"/>
          </a:p>
          <a:p>
            <a:r>
              <a:rPr lang="ko-KR" altLang="en-US" sz="1400" noProof="1"/>
              <a:t>이승훈</a:t>
            </a:r>
            <a:endParaRPr lang="en-ZA" sz="1400" noProof="1"/>
          </a:p>
          <a:p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38ACC23-C522-4E38-9FC4-D46CF2EA156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99309" y="2450591"/>
            <a:ext cx="3200400" cy="2567009"/>
          </a:xfrm>
        </p:spPr>
        <p:txBody>
          <a:bodyPr/>
          <a:lstStyle/>
          <a:p>
            <a:r>
              <a:rPr lang="en-US" dirty="0"/>
              <a:t>Team B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A2AC06B-E1EB-4973-A6DF-05697A7396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31630" y="3392424"/>
            <a:ext cx="2743200" cy="1463040"/>
          </a:xfrm>
        </p:spPr>
        <p:txBody>
          <a:bodyPr/>
          <a:lstStyle/>
          <a:p>
            <a:r>
              <a:rPr lang="ko-KR" altLang="en-US" sz="1400" noProof="1"/>
              <a:t>권혁민</a:t>
            </a:r>
            <a:endParaRPr lang="en-US" altLang="ko-KR" sz="1400" noProof="1"/>
          </a:p>
          <a:p>
            <a:r>
              <a:rPr lang="ko-KR" altLang="en-US" sz="1400" noProof="1"/>
              <a:t>이혜원</a:t>
            </a:r>
            <a:endParaRPr lang="en-US" altLang="ko-KR" sz="1400" noProof="1"/>
          </a:p>
          <a:p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9C3E93EF-EBD0-4425-843B-18F5AFCAF3C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33163" y="2450591"/>
            <a:ext cx="3200400" cy="2567009"/>
          </a:xfrm>
        </p:spPr>
        <p:txBody>
          <a:bodyPr/>
          <a:lstStyle/>
          <a:p>
            <a:r>
              <a:rPr lang="en-US" dirty="0"/>
              <a:t>Online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CF96B73-21DC-408C-8CD4-70E4B94A46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73439" y="3392424"/>
            <a:ext cx="2743200" cy="1463040"/>
          </a:xfrm>
        </p:spPr>
        <p:txBody>
          <a:bodyPr>
            <a:normAutofit/>
          </a:bodyPr>
          <a:lstStyle/>
          <a:p>
            <a:r>
              <a:rPr lang="ko-KR" altLang="en-US" dirty="0"/>
              <a:t>이강민</a:t>
            </a:r>
            <a:endParaRPr lang="en-US" altLang="ko-KR" dirty="0"/>
          </a:p>
          <a:p>
            <a:r>
              <a:rPr lang="ko-KR" altLang="en-US" dirty="0"/>
              <a:t>이현섭</a:t>
            </a:r>
            <a:endParaRPr lang="en-US" dirty="0"/>
          </a:p>
          <a:p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2AE54BF-2581-4D14-A1E9-8913662230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3" name="Footer Placeholder 52">
            <a:extLst>
              <a:ext uri="{FF2B5EF4-FFF2-40B4-BE49-F238E27FC236}">
                <a16:creationId xmlns:a16="http://schemas.microsoft.com/office/drawing/2014/main" id="{1557424D-75FD-4489-9685-048E9F66D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2" name="Slide Number Placeholder 71">
            <a:extLst>
              <a:ext uri="{FF2B5EF4-FFF2-40B4-BE49-F238E27FC236}">
                <a16:creationId xmlns:a16="http://schemas.microsoft.com/office/drawing/2014/main" id="{2AB505C4-815E-4F7D-B0E9-365B0D06C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0498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MEET THE FULL TEAM</a:t>
            </a:r>
          </a:p>
        </p:txBody>
      </p:sp>
      <p:pic>
        <p:nvPicPr>
          <p:cNvPr id="38" name="Picture Placeholder 37" descr="team member">
            <a:extLst>
              <a:ext uri="{FF2B5EF4-FFF2-40B4-BE49-F238E27FC236}">
                <a16:creationId xmlns:a16="http://schemas.microsoft.com/office/drawing/2014/main" id="{C5A9751B-FE16-415C-8B29-401220D83A5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63" r="11663"/>
          <a:stretch/>
        </p:blipFill>
        <p:spPr>
          <a:xfrm>
            <a:off x="1056132" y="1913382"/>
            <a:ext cx="1691640" cy="132588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60BA86-1D79-41F2-B16A-FB7132C09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41832" y="3443293"/>
            <a:ext cx="1920240" cy="228600"/>
          </a:xfrm>
        </p:spPr>
        <p:txBody>
          <a:bodyPr/>
          <a:lstStyle/>
          <a:p>
            <a:r>
              <a:rPr lang="en-US" dirty="0"/>
              <a:t>Takuma Hayashi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A9E7DA-B5C7-448F-9385-2F524748D9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1832" y="3691331"/>
            <a:ext cx="1920240" cy="228600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pic>
        <p:nvPicPr>
          <p:cNvPr id="62" name="Picture Placeholder 61" descr="team member&#10;">
            <a:extLst>
              <a:ext uri="{FF2B5EF4-FFF2-40B4-BE49-F238E27FC236}">
                <a16:creationId xmlns:a16="http://schemas.microsoft.com/office/drawing/2014/main" id="{B2C33A8F-63DF-4D4D-A1D9-06CC7955C17E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6132" y="4227957"/>
            <a:ext cx="1691640" cy="1325880"/>
          </a:xfrm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1030FDE-8C02-4B96-8EB5-4C16D68A88C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41832" y="5745281"/>
            <a:ext cx="1920240" cy="228600"/>
          </a:xfrm>
        </p:spPr>
        <p:txBody>
          <a:bodyPr/>
          <a:lstStyle/>
          <a:p>
            <a:r>
              <a:rPr lang="en-US" dirty="0"/>
              <a:t>Graham Barnes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03BC333-B5A1-4CAB-8B3E-6FF488937DF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41832" y="5987343"/>
            <a:ext cx="1920240" cy="228600"/>
          </a:xfrm>
        </p:spPr>
        <p:txBody>
          <a:bodyPr/>
          <a:lstStyle/>
          <a:p>
            <a:r>
              <a:rPr lang="en-US" dirty="0"/>
              <a:t>VP Product</a:t>
            </a:r>
          </a:p>
        </p:txBody>
      </p:sp>
      <p:pic>
        <p:nvPicPr>
          <p:cNvPr id="48" name="Picture Placeholder 47" descr="team member">
            <a:extLst>
              <a:ext uri="{FF2B5EF4-FFF2-40B4-BE49-F238E27FC236}">
                <a16:creationId xmlns:a16="http://schemas.microsoft.com/office/drawing/2014/main" id="{B19516FB-542F-4221-B647-4731AA24251F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4455" y="1913382"/>
            <a:ext cx="1691640" cy="1325880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0437BB1-A5DD-4796-9EAC-3F0807087F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739896" y="3447288"/>
            <a:ext cx="1920240" cy="228600"/>
          </a:xfrm>
        </p:spPr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D05ACEF-C334-4BDD-A058-5987B17D0C4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39896" y="3695369"/>
            <a:ext cx="1920240" cy="228600"/>
          </a:xfrm>
        </p:spPr>
        <p:txBody>
          <a:bodyPr/>
          <a:lstStyle/>
          <a:p>
            <a:r>
              <a:rPr lang="en-US" dirty="0"/>
              <a:t>Chief Executive Officer</a:t>
            </a:r>
          </a:p>
        </p:txBody>
      </p:sp>
      <p:pic>
        <p:nvPicPr>
          <p:cNvPr id="64" name="Picture Placeholder 63" descr="team member&#10;">
            <a:extLst>
              <a:ext uri="{FF2B5EF4-FFF2-40B4-BE49-F238E27FC236}">
                <a16:creationId xmlns:a16="http://schemas.microsoft.com/office/drawing/2014/main" id="{D527BF02-7F39-4B13-B3DD-55FDDC786149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4196" y="4227957"/>
            <a:ext cx="1691640" cy="1325880"/>
          </a:xfr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50B83B4-39D2-4699-8D7E-70F307B7A93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739896" y="5741239"/>
            <a:ext cx="1920240" cy="228600"/>
          </a:xfrm>
        </p:spPr>
        <p:txBody>
          <a:bodyPr/>
          <a:lstStyle/>
          <a:p>
            <a:r>
              <a:rPr lang="en-US" dirty="0"/>
              <a:t>Rowan Murphy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D6C9287-443E-4228-8A38-5F800E59D2B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739896" y="5989320"/>
            <a:ext cx="1920240" cy="228600"/>
          </a:xfrm>
        </p:spPr>
        <p:txBody>
          <a:bodyPr/>
          <a:lstStyle/>
          <a:p>
            <a:r>
              <a:rPr lang="en-US" dirty="0"/>
              <a:t>SEO Strategist</a:t>
            </a:r>
          </a:p>
        </p:txBody>
      </p:sp>
      <p:pic>
        <p:nvPicPr>
          <p:cNvPr id="50" name="Picture Placeholder 49" descr="team member">
            <a:extLst>
              <a:ext uri="{FF2B5EF4-FFF2-40B4-BE49-F238E27FC236}">
                <a16:creationId xmlns:a16="http://schemas.microsoft.com/office/drawing/2014/main" id="{0461C9B5-F3A7-4B30-A3FC-DE626E5658A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2778" y="1913382"/>
            <a:ext cx="1691640" cy="1325880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D2F3C66-B7DA-499C-86D9-FE04304B1C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7960" y="3447288"/>
            <a:ext cx="1920240" cy="228600"/>
          </a:xfrm>
        </p:spPr>
        <p:txBody>
          <a:bodyPr/>
          <a:lstStyle/>
          <a:p>
            <a:r>
              <a:rPr lang="en-US" dirty="0"/>
              <a:t>Flora Berggren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53C026E-7667-4E7C-B1DE-A8DC5EEEFF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37960" y="3695369"/>
            <a:ext cx="1920240" cy="228600"/>
          </a:xfrm>
        </p:spPr>
        <p:txBody>
          <a:bodyPr/>
          <a:lstStyle/>
          <a:p>
            <a:r>
              <a:rPr lang="en-US" dirty="0"/>
              <a:t>Chief Operations Officer</a:t>
            </a:r>
          </a:p>
        </p:txBody>
      </p:sp>
      <p:pic>
        <p:nvPicPr>
          <p:cNvPr id="66" name="Picture Placeholder 65" descr="team member&#10;">
            <a:extLst>
              <a:ext uri="{FF2B5EF4-FFF2-40B4-BE49-F238E27FC236}">
                <a16:creationId xmlns:a16="http://schemas.microsoft.com/office/drawing/2014/main" id="{6F080A92-6A5B-4CD5-B6F0-F2D9FF72A1AE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2260" y="4227957"/>
            <a:ext cx="1691640" cy="1325880"/>
          </a:xfr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D57499C2-9FB5-445E-9562-9404C8D8B36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537960" y="5741239"/>
            <a:ext cx="1920240" cy="228600"/>
          </a:xfrm>
        </p:spPr>
        <p:txBody>
          <a:bodyPr/>
          <a:lstStyle/>
          <a:p>
            <a:r>
              <a:rPr lang="en-US" dirty="0"/>
              <a:t>Elizabeth Moore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2179C6B-0308-43BE-87DE-DAC4532AC7C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537960" y="5989320"/>
            <a:ext cx="1920240" cy="228600"/>
          </a:xfrm>
        </p:spPr>
        <p:txBody>
          <a:bodyPr/>
          <a:lstStyle/>
          <a:p>
            <a:r>
              <a:rPr lang="en-US" dirty="0"/>
              <a:t>Product Designer</a:t>
            </a:r>
          </a:p>
        </p:txBody>
      </p:sp>
      <p:pic>
        <p:nvPicPr>
          <p:cNvPr id="52" name="Picture Placeholder 51" descr="team member&#10;">
            <a:extLst>
              <a:ext uri="{FF2B5EF4-FFF2-40B4-BE49-F238E27FC236}">
                <a16:creationId xmlns:a16="http://schemas.microsoft.com/office/drawing/2014/main" id="{F23FCBC1-2ECF-487A-A28E-8822FF475D5E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51102" y="1913382"/>
            <a:ext cx="1691640" cy="1325880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D2D4D9F-ADD8-4383-B1BE-CAE40BF6756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36024" y="3447288"/>
            <a:ext cx="1920240" cy="228600"/>
          </a:xfrm>
        </p:spPr>
        <p:txBody>
          <a:bodyPr/>
          <a:lstStyle/>
          <a:p>
            <a:r>
              <a:rPr lang="en-US" dirty="0"/>
              <a:t>Rajesh Santoshi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59E9C43-EECB-4906-9BC1-A8F8195FDCA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36024" y="3695369"/>
            <a:ext cx="1920240" cy="228600"/>
          </a:xfrm>
        </p:spPr>
        <p:txBody>
          <a:bodyPr/>
          <a:lstStyle/>
          <a:p>
            <a:r>
              <a:rPr lang="en-US" dirty="0"/>
              <a:t>VP Marketing</a:t>
            </a:r>
          </a:p>
        </p:txBody>
      </p:sp>
      <p:pic>
        <p:nvPicPr>
          <p:cNvPr id="68" name="Picture Placeholder 67" descr="team member&#10;">
            <a:extLst>
              <a:ext uri="{FF2B5EF4-FFF2-40B4-BE49-F238E27FC236}">
                <a16:creationId xmlns:a16="http://schemas.microsoft.com/office/drawing/2014/main" id="{83C445C3-C681-44E9-96E9-FB7A4212C289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50324" y="4227957"/>
            <a:ext cx="1691640" cy="1325880"/>
          </a:xfrm>
        </p:spPr>
      </p:pic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43EB9BB5-40AC-45CA-B6AA-EC7D9491E2F9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336024" y="5741239"/>
            <a:ext cx="1920240" cy="228600"/>
          </a:xfrm>
        </p:spPr>
        <p:txBody>
          <a:bodyPr/>
          <a:lstStyle/>
          <a:p>
            <a:r>
              <a:rPr lang="en-US" dirty="0"/>
              <a:t>Robin Kline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C160BF90-0E6E-4E94-B5AC-CA89849A907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336024" y="5989320"/>
            <a:ext cx="1920240" cy="228600"/>
          </a:xfrm>
        </p:spPr>
        <p:txBody>
          <a:bodyPr/>
          <a:lstStyle/>
          <a:p>
            <a:r>
              <a:rPr lang="en-US" dirty="0"/>
              <a:t>Content Developer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748B9B-CACB-432F-9A8F-70942F5073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34ECDB-0E31-4760-A4B0-888119521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150" name="Slide Number Placeholder 149">
            <a:extLst>
              <a:ext uri="{FF2B5EF4-FFF2-40B4-BE49-F238E27FC236}">
                <a16:creationId xmlns:a16="http://schemas.microsoft.com/office/drawing/2014/main" id="{2D9A5E85-1CD4-45E4-A0A8-4B8D98A87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266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652D5-79D1-472D-A29A-E1E6F1C20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FUNDING</a:t>
            </a:r>
          </a:p>
        </p:txBody>
      </p:sp>
      <p:graphicFrame>
        <p:nvGraphicFramePr>
          <p:cNvPr id="56" name="Content Placeholder 55" descr="pie chart">
            <a:extLst>
              <a:ext uri="{FF2B5EF4-FFF2-40B4-BE49-F238E27FC236}">
                <a16:creationId xmlns:a16="http://schemas.microsoft.com/office/drawing/2014/main" id="{A0398DF1-BBE0-43CF-8DE1-34552BBF1002}"/>
              </a:ext>
            </a:extLst>
          </p:cNvPr>
          <p:cNvGraphicFramePr>
            <a:graphicFrameLocks noGrp="1"/>
          </p:cNvGraphicFramePr>
          <p:nvPr>
            <p:ph sz="quarter" idx="22"/>
            <p:extLst>
              <p:ext uri="{D42A27DB-BD31-4B8C-83A1-F6EECF244321}">
                <p14:modId xmlns:p14="http://schemas.microsoft.com/office/powerpoint/2010/main" val="4077810985"/>
              </p:ext>
            </p:extLst>
          </p:nvPr>
        </p:nvGraphicFramePr>
        <p:xfrm>
          <a:off x="102870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B9A799C-8F27-4895-85E0-BD68E0239D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3886200"/>
            <a:ext cx="2057400" cy="548640"/>
          </a:xfrm>
        </p:spPr>
        <p:txBody>
          <a:bodyPr/>
          <a:lstStyle/>
          <a:p>
            <a:r>
              <a:rPr lang="en-US" dirty="0"/>
              <a:t>PROPERTIES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4B16A7E-A664-441C-A7E3-BCE7A40053A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14400" y="4544568"/>
            <a:ext cx="2057400" cy="274320"/>
          </a:xfrm>
        </p:spPr>
        <p:txBody>
          <a:bodyPr/>
          <a:lstStyle/>
          <a:p>
            <a:r>
              <a:rPr lang="en-US" dirty="0"/>
              <a:t>$12,000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4D14FC78-1753-431B-B8F5-90E1FB7CB14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400" y="4919472"/>
            <a:ext cx="2057400" cy="914400"/>
          </a:xfrm>
        </p:spPr>
        <p:txBody>
          <a:bodyPr/>
          <a:lstStyle/>
          <a:p>
            <a:r>
              <a:rPr lang="en-ZA" dirty="0"/>
              <a:t>Revenue obtained from property rentals</a:t>
            </a:r>
          </a:p>
        </p:txBody>
      </p:sp>
      <p:graphicFrame>
        <p:nvGraphicFramePr>
          <p:cNvPr id="59" name="Content Placeholder 58" descr="pie chart&#10;">
            <a:extLst>
              <a:ext uri="{FF2B5EF4-FFF2-40B4-BE49-F238E27FC236}">
                <a16:creationId xmlns:a16="http://schemas.microsoft.com/office/drawing/2014/main" id="{5A9396F6-B1E5-45FC-95C1-0AE5BA630B9E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1044263881"/>
              </p:ext>
            </p:extLst>
          </p:nvPr>
        </p:nvGraphicFramePr>
        <p:xfrm>
          <a:off x="379412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3F6CB49-6C64-4681-9E98-E3A2C31ADCC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826" y="3886200"/>
            <a:ext cx="2057400" cy="548640"/>
          </a:xfrm>
        </p:spPr>
        <p:txBody>
          <a:bodyPr/>
          <a:lstStyle/>
          <a:p>
            <a:r>
              <a:rPr lang="en-US" dirty="0"/>
              <a:t>ANGEL INVESTMENTS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213A1C37-F5D9-4F1A-B4DC-0790310155F0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679826" y="4544568"/>
            <a:ext cx="2057400" cy="274320"/>
          </a:xfrm>
        </p:spPr>
        <p:txBody>
          <a:bodyPr/>
          <a:lstStyle/>
          <a:p>
            <a:r>
              <a:rPr lang="en-US" dirty="0"/>
              <a:t>$14,000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30F312E1-B73C-4A9F-BE0B-3F7086F2EF9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826" y="4919472"/>
            <a:ext cx="2057400" cy="914400"/>
          </a:xfrm>
        </p:spPr>
        <p:txBody>
          <a:bodyPr/>
          <a:lstStyle/>
          <a:p>
            <a:r>
              <a:rPr lang="en-ZA" dirty="0"/>
              <a:t>Amount obtained through other investors</a:t>
            </a:r>
          </a:p>
        </p:txBody>
      </p:sp>
      <p:graphicFrame>
        <p:nvGraphicFramePr>
          <p:cNvPr id="62" name="Content Placeholder 61" descr="pie chart&#10;">
            <a:extLst>
              <a:ext uri="{FF2B5EF4-FFF2-40B4-BE49-F238E27FC236}">
                <a16:creationId xmlns:a16="http://schemas.microsoft.com/office/drawing/2014/main" id="{D5C78755-D43A-44CA-8E4E-61E6F4E372B4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1536824150"/>
              </p:ext>
            </p:extLst>
          </p:nvPr>
        </p:nvGraphicFramePr>
        <p:xfrm>
          <a:off x="655955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9CE77AE-959F-4E62-926C-F8B6665E125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445252" y="3886200"/>
            <a:ext cx="2057400" cy="548640"/>
          </a:xfrm>
        </p:spPr>
        <p:txBody>
          <a:bodyPr/>
          <a:lstStyle/>
          <a:p>
            <a:r>
              <a:rPr lang="en-US" dirty="0"/>
              <a:t>CASH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FF93C3E6-8E74-4435-BD01-3D53868C531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45252" y="4544568"/>
            <a:ext cx="2057400" cy="274320"/>
          </a:xfrm>
        </p:spPr>
        <p:txBody>
          <a:bodyPr/>
          <a:lstStyle/>
          <a:p>
            <a:r>
              <a:rPr lang="en-US" dirty="0"/>
              <a:t>$32,000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7D2AE02F-05E9-4281-AFC0-9BF7DD117E1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445252" y="4919472"/>
            <a:ext cx="2057400" cy="914400"/>
          </a:xfrm>
        </p:spPr>
        <p:txBody>
          <a:bodyPr/>
          <a:lstStyle/>
          <a:p>
            <a:r>
              <a:rPr lang="en-ZA" noProof="1"/>
              <a:t>Liquid cash we have on hand</a:t>
            </a:r>
          </a:p>
        </p:txBody>
      </p:sp>
      <p:graphicFrame>
        <p:nvGraphicFramePr>
          <p:cNvPr id="65" name="Content Placeholder 64" descr="pie chart">
            <a:extLst>
              <a:ext uri="{FF2B5EF4-FFF2-40B4-BE49-F238E27FC236}">
                <a16:creationId xmlns:a16="http://schemas.microsoft.com/office/drawing/2014/main" id="{8298F879-C84E-4AF8-9DF9-90542A755128}"/>
              </a:ext>
            </a:extLst>
          </p:cNvPr>
          <p:cNvGraphicFramePr>
            <a:graphicFrameLocks noGrp="1"/>
          </p:cNvGraphicFramePr>
          <p:nvPr>
            <p:ph sz="quarter" idx="28"/>
            <p:extLst>
              <p:ext uri="{D42A27DB-BD31-4B8C-83A1-F6EECF244321}">
                <p14:modId xmlns:p14="http://schemas.microsoft.com/office/powerpoint/2010/main" val="1584766373"/>
              </p:ext>
            </p:extLst>
          </p:nvPr>
        </p:nvGraphicFramePr>
        <p:xfrm>
          <a:off x="932497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254048C-E445-461C-ADA2-EC4811E4031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210677" y="3886200"/>
            <a:ext cx="2057400" cy="548640"/>
          </a:xfrm>
        </p:spPr>
        <p:txBody>
          <a:bodyPr/>
          <a:lstStyle/>
          <a:p>
            <a:r>
              <a:rPr lang="en-US" dirty="0"/>
              <a:t>SHARES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60BBBA0C-5FDB-4DF4-B5EA-FD57309071DA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210677" y="4544568"/>
            <a:ext cx="2057400" cy="274320"/>
          </a:xfrm>
        </p:spPr>
        <p:txBody>
          <a:bodyPr/>
          <a:lstStyle/>
          <a:p>
            <a:r>
              <a:rPr lang="en-US" dirty="0"/>
              <a:t>$82,000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E90CE37C-7708-4DBF-9307-B4F41A33D3A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210677" y="4919472"/>
            <a:ext cx="2057400" cy="914400"/>
          </a:xfrm>
        </p:spPr>
        <p:txBody>
          <a:bodyPr/>
          <a:lstStyle/>
          <a:p>
            <a:r>
              <a:rPr lang="en-ZA" dirty="0"/>
              <a:t>Number of shares converted into USD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AC2D98-D89E-4928-B0E2-D5F091C622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046249-3393-41B7-8247-65648080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9C21A8-0C71-4F5D-B386-64F529B1B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924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topics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5C66C5-CF46-4BB3-82CB-5E5DFB9B5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99432" y="1735456"/>
            <a:ext cx="7769352" cy="365760"/>
          </a:xfrm>
        </p:spPr>
        <p:txBody>
          <a:bodyPr>
            <a:noAutofit/>
          </a:bodyPr>
          <a:lstStyle/>
          <a:p>
            <a:r>
              <a:rPr lang="en-US" sz="2800" dirty="0"/>
              <a:t>• What is Machine Learning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2B0A734-B5BB-42C2-946F-EC7ABE90A2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6384" y="2649320"/>
            <a:ext cx="7315200" cy="365760"/>
          </a:xfrm>
        </p:spPr>
        <p:txBody>
          <a:bodyPr>
            <a:noAutofit/>
          </a:bodyPr>
          <a:lstStyle/>
          <a:p>
            <a:r>
              <a:rPr lang="en-US" sz="2800" dirty="0"/>
              <a:t>• Why Use Machine Learning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543672B4-28D9-4792-A8C2-BB242D3770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96384" y="3563184"/>
            <a:ext cx="7315200" cy="365760"/>
          </a:xfrm>
        </p:spPr>
        <p:txBody>
          <a:bodyPr>
            <a:noAutofit/>
          </a:bodyPr>
          <a:lstStyle/>
          <a:p>
            <a:r>
              <a:rPr lang="en-US" sz="2800" dirty="0"/>
              <a:t>• Types of Machine Learning Systems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B8BE8D6-18EB-4262-B841-22EEAC0B54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96384" y="4477048"/>
            <a:ext cx="7315200" cy="365760"/>
          </a:xfrm>
        </p:spPr>
        <p:txBody>
          <a:bodyPr>
            <a:noAutofit/>
          </a:bodyPr>
          <a:lstStyle/>
          <a:p>
            <a:r>
              <a:rPr lang="en-US" sz="2800" dirty="0"/>
              <a:t>• Main Challenges of Machine Learning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9DC85FC-A5F4-4451-8D72-37B64A3F5E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96384" y="5390912"/>
            <a:ext cx="7315200" cy="365760"/>
          </a:xfrm>
        </p:spPr>
        <p:txBody>
          <a:bodyPr>
            <a:noAutofit/>
          </a:bodyPr>
          <a:lstStyle/>
          <a:p>
            <a:r>
              <a:rPr lang="en-US" sz="2800" dirty="0"/>
              <a:t>• Testing and Validating</a:t>
            </a:r>
          </a:p>
        </p:txBody>
      </p:sp>
      <p:sp>
        <p:nvSpPr>
          <p:cNvPr id="55" name="Date Placeholder 54">
            <a:extLst>
              <a:ext uri="{FF2B5EF4-FFF2-40B4-BE49-F238E27FC236}">
                <a16:creationId xmlns:a16="http://schemas.microsoft.com/office/drawing/2014/main" id="{C1F1F924-C1EC-4BB5-8224-376BC2BB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6" name="Footer Placeholder 55">
            <a:extLst>
              <a:ext uri="{FF2B5EF4-FFF2-40B4-BE49-F238E27FC236}">
                <a16:creationId xmlns:a16="http://schemas.microsoft.com/office/drawing/2014/main" id="{93166D88-98DC-449A-8C48-DD727A0D2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148" name="Slide Number Placeholder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304"/>
            <a:ext cx="4114800" cy="1325563"/>
          </a:xfrm>
        </p:spPr>
        <p:txBody>
          <a:bodyPr>
            <a:normAutofit fontScale="90000"/>
          </a:bodyPr>
          <a:lstStyle/>
          <a:p>
            <a:r>
              <a:rPr lang="en-ZA" dirty="0"/>
              <a:t>What is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000" dirty="0"/>
              <a:t> A computer program is said to learn from experience E with respect to some task T and some performance measure P, if its performance on T, as measured by P, improves with experience E. </a:t>
            </a:r>
          </a:p>
          <a:p>
            <a:r>
              <a:rPr lang="en-US" sz="2000" dirty="0"/>
              <a:t>		            </a:t>
            </a:r>
          </a:p>
          <a:p>
            <a:r>
              <a:rPr lang="en-US" sz="2000" dirty="0"/>
              <a:t>                             Tom Mitchell, 1997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988" name="Footer Placeholder 4">
            <a:extLst>
              <a:ext uri="{FF2B5EF4-FFF2-40B4-BE49-F238E27FC236}">
                <a16:creationId xmlns:a16="http://schemas.microsoft.com/office/drawing/2014/main" id="{913B4A80-6C83-FB4C-8D49-B81A9804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What is machine learning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1C0EB39-C787-49D7-A223-0B9A01FCA19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904300" y="2167999"/>
            <a:ext cx="2284413" cy="2743200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endParaRPr lang="en-ZA" sz="5400" noProof="1">
              <a:solidFill>
                <a:schemeClr val="accent1"/>
              </a:solidFill>
            </a:endParaRPr>
          </a:p>
          <a:p>
            <a:endParaRPr lang="en-ZA" sz="5400" noProof="1">
              <a:solidFill>
                <a:schemeClr val="accent1"/>
              </a:solidFill>
            </a:endParaRPr>
          </a:p>
          <a:p>
            <a:r>
              <a:rPr lang="en-ZA" sz="5400" noProof="1">
                <a:solidFill>
                  <a:schemeClr val="accent1"/>
                </a:solidFill>
              </a:rPr>
              <a:t>T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6A25842-BD20-438E-8C0B-8759A486D43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951413" y="2173288"/>
            <a:ext cx="2282825" cy="2743200"/>
          </a:xfrm>
        </p:spPr>
        <p:txBody>
          <a:bodyPr>
            <a:normAutofit/>
          </a:bodyPr>
          <a:lstStyle/>
          <a:p>
            <a:endParaRPr lang="en-ZA" sz="5400" noProof="1"/>
          </a:p>
          <a:p>
            <a:endParaRPr lang="en-ZA" sz="5400" noProof="1"/>
          </a:p>
          <a:p>
            <a:r>
              <a:rPr lang="en-ZA" sz="5400" noProof="1">
                <a:solidFill>
                  <a:schemeClr val="accent2"/>
                </a:solidFill>
              </a:rPr>
              <a:t>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E8D849D5-F4B3-46F8-8FAA-BFE11319965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03288" y="2167999"/>
            <a:ext cx="2283712" cy="2743200"/>
          </a:xfrm>
        </p:spPr>
        <p:txBody>
          <a:bodyPr/>
          <a:lstStyle/>
          <a:p>
            <a:endParaRPr lang="en-ZA" sz="5400" noProof="1"/>
          </a:p>
          <a:p>
            <a:endParaRPr lang="en-ZA" sz="5400" noProof="1">
              <a:solidFill>
                <a:srgbClr val="FAB432"/>
              </a:solidFill>
            </a:endParaRPr>
          </a:p>
          <a:p>
            <a:r>
              <a:rPr lang="en-ZA" sz="5400" noProof="1">
                <a:solidFill>
                  <a:srgbClr val="FAB432"/>
                </a:solidFill>
              </a:rPr>
              <a:t>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0C024C-955E-4385-A35A-F3CFF3E3B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5000" y="2170279"/>
            <a:ext cx="2286000" cy="2743200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9D3DB3-C1BA-4868-A961-5C1E6633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50734" y="2172551"/>
            <a:ext cx="2286000" cy="2743200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A6799E-556B-499A-9E05-14516D420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03288" y="2167999"/>
            <a:ext cx="2286000" cy="2743200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3CF584F-059A-40C2-93C4-77FF3B60A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01002" y="2170279"/>
            <a:ext cx="2286000" cy="2743200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27957-2A18-4113-A885-6BA5C784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9C2B3-BF73-4E56-810C-5C72D0ADD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85" name="Slide Number Placeholder 84">
            <a:extLst>
              <a:ext uri="{FF2B5EF4-FFF2-40B4-BE49-F238E27FC236}">
                <a16:creationId xmlns:a16="http://schemas.microsoft.com/office/drawing/2014/main" id="{5EB842A5-6634-4B31-B78C-639CDAF54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3F3387BD-5C95-F444-3FB6-4E29AC644D80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547807901"/>
              </p:ext>
            </p:extLst>
          </p:nvPr>
        </p:nvGraphicFramePr>
        <p:xfrm>
          <a:off x="2055907" y="2320131"/>
          <a:ext cx="1828800" cy="1316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8" name="Content Placeholder 17">
            <a:extLst>
              <a:ext uri="{FF2B5EF4-FFF2-40B4-BE49-F238E27FC236}">
                <a16:creationId xmlns:a16="http://schemas.microsoft.com/office/drawing/2014/main" id="{0D480D85-49D4-4C71-372D-6327F4E36FBF}"/>
              </a:ext>
            </a:extLst>
          </p:cNvPr>
          <p:cNvGraphicFramePr>
            <a:graphicFrameLocks noGrp="1"/>
          </p:cNvGraphicFramePr>
          <p:nvPr>
            <p:ph sz="quarter" idx="15"/>
            <p:extLst>
              <p:ext uri="{D42A27DB-BD31-4B8C-83A1-F6EECF244321}">
                <p14:modId xmlns:p14="http://schemas.microsoft.com/office/powerpoint/2010/main" val="2785252351"/>
              </p:ext>
            </p:extLst>
          </p:nvPr>
        </p:nvGraphicFramePr>
        <p:xfrm>
          <a:off x="5181600" y="2355850"/>
          <a:ext cx="1828800" cy="1317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25" name="Content Placeholder 24" descr="Comment Like outline">
            <a:extLst>
              <a:ext uri="{FF2B5EF4-FFF2-40B4-BE49-F238E27FC236}">
                <a16:creationId xmlns:a16="http://schemas.microsoft.com/office/drawing/2014/main" id="{445EA3A6-F681-779F-51D0-2DABC4689A10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86802" y="2555081"/>
            <a:ext cx="914400" cy="914400"/>
          </a:xfrm>
        </p:spPr>
      </p:pic>
      <p:graphicFrame>
        <p:nvGraphicFramePr>
          <p:cNvPr id="11" name="Content Placeholder 11">
            <a:extLst>
              <a:ext uri="{FF2B5EF4-FFF2-40B4-BE49-F238E27FC236}">
                <a16:creationId xmlns:a16="http://schemas.microsoft.com/office/drawing/2014/main" id="{85123424-D16D-98CD-086D-0E9C4DE943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53084539"/>
              </p:ext>
            </p:extLst>
          </p:nvPr>
        </p:nvGraphicFramePr>
        <p:xfrm>
          <a:off x="5175695" y="2409825"/>
          <a:ext cx="1828800" cy="1316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14017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/>
          <a:lstStyle/>
          <a:p>
            <a:r>
              <a:rPr lang="en-US" dirty="0"/>
              <a:t>Why use machine learning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02A17B-8C7F-4600-9FBE-49BE31E3E1F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67910" y="1854574"/>
            <a:ext cx="4114800" cy="428755"/>
          </a:xfrm>
        </p:spPr>
        <p:txBody>
          <a:bodyPr/>
          <a:lstStyle/>
          <a:p>
            <a:r>
              <a:rPr lang="en-US" dirty="0"/>
              <a:t>We Are lazy = Efficiency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0419B2-F393-4213-A2F2-54D877B3EE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4862" y="2282238"/>
            <a:ext cx="4114800" cy="822960"/>
          </a:xfrm>
        </p:spPr>
        <p:txBody>
          <a:bodyPr/>
          <a:lstStyle/>
          <a:p>
            <a:r>
              <a:rPr lang="en-ZA" dirty="0"/>
              <a:t>One does not need to code every rules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7A6D8A-72F9-4BD4-A4AE-69013301D93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766835" y="3099816"/>
            <a:ext cx="4114800" cy="428755"/>
          </a:xfrm>
        </p:spPr>
        <p:txBody>
          <a:bodyPr/>
          <a:lstStyle/>
          <a:p>
            <a:r>
              <a:rPr lang="en-ZA" dirty="0"/>
              <a:t>Give Us Insights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3EA85C-EBA3-4B50-86CE-7FD4A374EC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766835" y="3529584"/>
            <a:ext cx="4114800" cy="822960"/>
          </a:xfrm>
        </p:spPr>
        <p:txBody>
          <a:bodyPr/>
          <a:lstStyle/>
          <a:p>
            <a:r>
              <a:rPr lang="en-ZA" dirty="0"/>
              <a:t>By analysing result ML algorithm, we can learn more from data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3247631-4CDA-4DAE-BFB7-19E0E06A3FE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11403" y="1856232"/>
            <a:ext cx="4114800" cy="428755"/>
          </a:xfrm>
        </p:spPr>
        <p:txBody>
          <a:bodyPr/>
          <a:lstStyle/>
          <a:p>
            <a:r>
              <a:rPr lang="en-US" dirty="0"/>
              <a:t>Too Complex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C01D04F-A541-4735-B655-9BDF5313C65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11403" y="2280435"/>
            <a:ext cx="4114800" cy="822960"/>
          </a:xfrm>
        </p:spPr>
        <p:txBody>
          <a:bodyPr>
            <a:normAutofit/>
          </a:bodyPr>
          <a:lstStyle/>
          <a:p>
            <a:r>
              <a:rPr lang="en-ZA" dirty="0"/>
              <a:t>Traditional approach solves lot of problems since it’s invention, but there exist problems that it fails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E114A7-DC0A-4A72-830D-FAA9026E9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5886522-57AC-DF6E-C174-99A23406D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07C9659-0B2B-BB3D-31ED-BC5FABA5C82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Types of Machine learning systems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063600" y="3799982"/>
            <a:ext cx="1980000" cy="3600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Supervised / Unsupervised</a:t>
            </a:r>
            <a:endParaRPr lang="en-ZA" sz="1800" noProof="1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108500" y="3799982"/>
            <a:ext cx="1980000" cy="360000"/>
          </a:xfrm>
        </p:spPr>
        <p:txBody>
          <a:bodyPr>
            <a:noAutofit/>
          </a:bodyPr>
          <a:lstStyle/>
          <a:p>
            <a:r>
              <a:rPr lang="en-ZA" dirty="0"/>
              <a:t>Batch and Online Learning</a:t>
            </a:r>
            <a:endParaRPr lang="en-ZA" sz="18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153400" y="3799981"/>
            <a:ext cx="1980000" cy="11334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Instance-Based / </a:t>
            </a:r>
          </a:p>
          <a:p>
            <a:r>
              <a:rPr lang="en-ZA" sz="1800" noProof="1"/>
              <a:t>Model-Based </a:t>
            </a:r>
          </a:p>
          <a:p>
            <a:r>
              <a:rPr lang="en-ZA" sz="1800" noProof="1"/>
              <a:t>Learning</a:t>
            </a:r>
          </a:p>
        </p:txBody>
      </p:sp>
      <p:sp>
        <p:nvSpPr>
          <p:cNvPr id="67" name="Date Placeholder 66">
            <a:extLst>
              <a:ext uri="{FF2B5EF4-FFF2-40B4-BE49-F238E27FC236}">
                <a16:creationId xmlns:a16="http://schemas.microsoft.com/office/drawing/2014/main" id="{C5C9AB6C-B8FC-40C9-A0D0-4D653995F1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5C44B1-BA82-483C-BD91-F89067442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B021EF79-3E65-41F9-83B6-DC0B2A51E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3" name="Content Placeholder 12" descr="Tag outline">
            <a:extLst>
              <a:ext uri="{FF2B5EF4-FFF2-40B4-BE49-F238E27FC236}">
                <a16:creationId xmlns:a16="http://schemas.microsoft.com/office/drawing/2014/main" id="{83F2B88E-0354-A969-8FA8-176662CA125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99058" y="1788645"/>
            <a:ext cx="1709084" cy="1709084"/>
          </a:xfrm>
        </p:spPr>
      </p:pic>
      <p:pic>
        <p:nvPicPr>
          <p:cNvPr id="17" name="Content Placeholder 16" descr="Wi-Fi outline">
            <a:extLst>
              <a:ext uri="{FF2B5EF4-FFF2-40B4-BE49-F238E27FC236}">
                <a16:creationId xmlns:a16="http://schemas.microsoft.com/office/drawing/2014/main" id="{A6166350-BE6C-DBE4-D95C-D04269BC8EBD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75822" y="1788645"/>
            <a:ext cx="1640355" cy="1640355"/>
          </a:xfrm>
        </p:spPr>
      </p:pic>
      <p:pic>
        <p:nvPicPr>
          <p:cNvPr id="27" name="Content Placeholder 26" descr="Question Mark outline">
            <a:extLst>
              <a:ext uri="{FF2B5EF4-FFF2-40B4-BE49-F238E27FC236}">
                <a16:creationId xmlns:a16="http://schemas.microsoft.com/office/drawing/2014/main" id="{FE787B5F-2D15-2500-1BCC-544F42B1BB41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83857" y="1788644"/>
            <a:ext cx="1640355" cy="1640355"/>
          </a:xfrm>
        </p:spPr>
      </p:pic>
      <p:pic>
        <p:nvPicPr>
          <p:cNvPr id="21" name="Graphic 20" descr="Run with solid fill">
            <a:extLst>
              <a:ext uri="{FF2B5EF4-FFF2-40B4-BE49-F238E27FC236}">
                <a16:creationId xmlns:a16="http://schemas.microsoft.com/office/drawing/2014/main" id="{C533B19B-A637-FCEE-68E0-30FB8F3863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199058" y="1847256"/>
            <a:ext cx="1709084" cy="1709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529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ZA" dirty="0">
                <a:solidFill>
                  <a:schemeClr val="tx1"/>
                </a:solidFill>
              </a:rPr>
              <a:t>Reinforcement learning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C62A66C-C8AD-4EB7-AA99-EC1CC0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87742" y="3991424"/>
            <a:ext cx="155448" cy="155448"/>
          </a:xfrm>
          <a:prstGeom prst="rect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F281927-601B-442B-A384-FB83A579AF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46539" y="3995928"/>
            <a:ext cx="155448" cy="155448"/>
          </a:xfrm>
          <a:prstGeom prst="rect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4BEC6897-B080-4DDB-B92D-24D28F0A4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0176" y="3995928"/>
            <a:ext cx="155448" cy="155448"/>
          </a:xfrm>
          <a:prstGeom prst="rect">
            <a:avLst/>
          </a:prstGeom>
          <a:solidFill>
            <a:schemeClr val="accent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CBC5BC0E-B11E-429C-9DF1-41E192D6B7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18333" y="3995928"/>
            <a:ext cx="155448" cy="155448"/>
          </a:xfrm>
          <a:prstGeom prst="rect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747E967-F5B8-4D28-AC3F-E0E549FED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47649" y="3995928"/>
            <a:ext cx="155448" cy="155448"/>
          </a:xfrm>
          <a:prstGeom prst="rect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8" name="Date Placeholder 177">
            <a:extLst>
              <a:ext uri="{FF2B5EF4-FFF2-40B4-BE49-F238E27FC236}">
                <a16:creationId xmlns:a16="http://schemas.microsoft.com/office/drawing/2014/main" id="{45974408-3596-4B64-BCF3-2708B998BA35}"/>
              </a:ext>
            </a:extLst>
          </p:cNvPr>
          <p:cNvSpPr>
            <a:spLocks noGrp="1"/>
          </p:cNvSpPr>
          <p:nvPr>
            <p:ph type="dt" sz="half" idx="61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146" name="Slide Number Placeholder 145">
            <a:extLst>
              <a:ext uri="{FF2B5EF4-FFF2-40B4-BE49-F238E27FC236}">
                <a16:creationId xmlns:a16="http://schemas.microsoft.com/office/drawing/2014/main" id="{7C700CA4-1591-45AA-9D8A-3A6E0D2FD72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91E88D1E-A1A5-4FAB-E9F6-B5742887D2B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8E13B91F-FDD4-CA6E-68B6-52A82519A404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F5D45ECA-B3FB-04B8-B251-F0050AD523C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9FD71652-EFD6-29F6-C6E5-86EDC5AF86A9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425A0D55-8679-EE27-F704-BCBF93FC14D4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F6623CDA-E52F-8B00-EC95-BB70AD1471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92FD73BD-D625-64B1-5B8C-FEFB93162240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5D772B83-31F8-4EC7-E30F-01E7F3A3D8F5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EFD48119-DF78-A78D-9CDC-C34457452BF3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A9C5286B-B4E5-2233-A835-903CACBBF5B9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8063CF93-626C-5B0F-59EB-15E526F3123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1930636D-AA3C-7024-5BF7-E0DD18FFD36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82677F8F-5221-6F05-90D2-EC913F540564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50F022D5-0EF9-7066-4B07-8E82FF023C2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4" name="Text Placeholder 73">
            <a:extLst>
              <a:ext uri="{FF2B5EF4-FFF2-40B4-BE49-F238E27FC236}">
                <a16:creationId xmlns:a16="http://schemas.microsoft.com/office/drawing/2014/main" id="{D31AC3FE-F3A0-BE08-E105-27A5D23E8D2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704773DD-D358-CC80-8910-53BE4134ADD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C056F82C-A831-D86D-20C0-FD1F28E8A5A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0" name="Text Placeholder 79">
            <a:extLst>
              <a:ext uri="{FF2B5EF4-FFF2-40B4-BE49-F238E27FC236}">
                <a16:creationId xmlns:a16="http://schemas.microsoft.com/office/drawing/2014/main" id="{A6C0DDD9-42C0-04E1-2066-B0C74CA89A47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DCAF74DB-829E-8FC0-46F4-BFA600CF9D64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566A322A-7326-DEE2-5025-60F7E8E2A898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510D27A4-D5D8-C826-F736-714C0523D181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50067880-FA6B-62F2-C02F-21B528E471B4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BAC07502-A30F-D2DC-F854-D12DF06E212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B3614357-C679-7D39-A5C9-1B9E00C8556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B3CFB668-64FE-C128-5E81-EBAA91ECBDB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6" name="Text Placeholder 95">
            <a:extLst>
              <a:ext uri="{FF2B5EF4-FFF2-40B4-BE49-F238E27FC236}">
                <a16:creationId xmlns:a16="http://schemas.microsoft.com/office/drawing/2014/main" id="{5A8E87CA-BC15-4892-5C5F-CE166B5C6C00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8" name="Graphic 97" descr="Run with solid fill">
            <a:extLst>
              <a:ext uri="{FF2B5EF4-FFF2-40B4-BE49-F238E27FC236}">
                <a16:creationId xmlns:a16="http://schemas.microsoft.com/office/drawing/2014/main" id="{6FCF944E-3E7E-1FA2-D983-3B463B35B3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0" y="1967562"/>
            <a:ext cx="1877688" cy="1877688"/>
          </a:xfrm>
          <a:prstGeom prst="rect">
            <a:avLst/>
          </a:prstGeom>
        </p:spPr>
      </p:pic>
      <p:pic>
        <p:nvPicPr>
          <p:cNvPr id="100" name="Graphic 99" descr="Cake slice with solid fill">
            <a:extLst>
              <a:ext uri="{FF2B5EF4-FFF2-40B4-BE49-F238E27FC236}">
                <a16:creationId xmlns:a16="http://schemas.microsoft.com/office/drawing/2014/main" id="{BC7E9B07-FAD9-A683-5BDC-7626C5F989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43039" y="1930276"/>
            <a:ext cx="1364667" cy="1364667"/>
          </a:xfrm>
          <a:prstGeom prst="rect">
            <a:avLst/>
          </a:prstGeom>
        </p:spPr>
      </p:pic>
      <p:pic>
        <p:nvPicPr>
          <p:cNvPr id="102" name="Graphic 101" descr="Fire with solid fill">
            <a:extLst>
              <a:ext uri="{FF2B5EF4-FFF2-40B4-BE49-F238E27FC236}">
                <a16:creationId xmlns:a16="http://schemas.microsoft.com/office/drawing/2014/main" id="{EC24D66E-F429-A0D2-4109-8E168290EE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425869" y="4681428"/>
            <a:ext cx="1296102" cy="1296102"/>
          </a:xfrm>
          <a:prstGeom prst="rect">
            <a:avLst/>
          </a:prstGeom>
        </p:spPr>
      </p:pic>
      <p:pic>
        <p:nvPicPr>
          <p:cNvPr id="5" name="Graphic 4" descr="Run with solid fill">
            <a:extLst>
              <a:ext uri="{FF2B5EF4-FFF2-40B4-BE49-F238E27FC236}">
                <a16:creationId xmlns:a16="http://schemas.microsoft.com/office/drawing/2014/main" id="{5ED655DF-0407-923A-2F48-13C9016D46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82079" y="1421093"/>
            <a:ext cx="4702795" cy="470279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E407265-2F69-6AF0-C349-0109ED00FF5C}"/>
              </a:ext>
            </a:extLst>
          </p:cNvPr>
          <p:cNvGrpSpPr/>
          <p:nvPr/>
        </p:nvGrpSpPr>
        <p:grpSpPr>
          <a:xfrm>
            <a:off x="7801440" y="872342"/>
            <a:ext cx="1364666" cy="1364666"/>
            <a:chOff x="7801440" y="872342"/>
            <a:chExt cx="1364666" cy="1364666"/>
          </a:xfrm>
        </p:grpSpPr>
        <p:pic>
          <p:nvPicPr>
            <p:cNvPr id="7" name="Graphic 6" descr="Thought bubble outline">
              <a:extLst>
                <a:ext uri="{FF2B5EF4-FFF2-40B4-BE49-F238E27FC236}">
                  <a16:creationId xmlns:a16="http://schemas.microsoft.com/office/drawing/2014/main" id="{69835B4B-14A7-B5D1-72B2-5CE28A5A0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801440" y="872342"/>
              <a:ext cx="1364666" cy="1364666"/>
            </a:xfrm>
            <a:prstGeom prst="rect">
              <a:avLst/>
            </a:prstGeom>
          </p:spPr>
        </p:pic>
        <p:pic>
          <p:nvPicPr>
            <p:cNvPr id="9" name="Graphic 8" descr="Cake slice with solid fill">
              <a:extLst>
                <a:ext uri="{FF2B5EF4-FFF2-40B4-BE49-F238E27FC236}">
                  <a16:creationId xmlns:a16="http://schemas.microsoft.com/office/drawing/2014/main" id="{C0C5A425-6FED-E7B4-D907-BFF1497D4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092433" y="1080842"/>
              <a:ext cx="680501" cy="680501"/>
            </a:xfrm>
            <a:prstGeom prst="rect">
              <a:avLst/>
            </a:prstGeom>
          </p:spPr>
        </p:pic>
      </p:grpSp>
      <p:pic>
        <p:nvPicPr>
          <p:cNvPr id="13" name="Graphic 12" descr="Crown with solid fill">
            <a:extLst>
              <a:ext uri="{FF2B5EF4-FFF2-40B4-BE49-F238E27FC236}">
                <a16:creationId xmlns:a16="http://schemas.microsoft.com/office/drawing/2014/main" id="{CF9D0117-E644-D4CD-5EF9-4CED019937D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19275565">
            <a:off x="5882329" y="95187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800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11111E-6 L 0.06706 -0.02986 C 0.08099 -0.03657 0.10196 -0.04005 0.12396 -0.04005 C 0.14896 -0.04005 0.16901 -0.03657 0.18295 -0.02986 L 0.25 -1.11111E-6 " pathEditMode="relative" rAng="0" ptsTypes="AAAAA">
                                      <p:cBhvr>
                                        <p:cTn id="25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-2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 5.05238E-17 L -0.2457 0.36852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844" y="183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07" y="365125"/>
            <a:ext cx="10877909" cy="1325563"/>
          </a:xfrm>
        </p:spPr>
        <p:txBody>
          <a:bodyPr/>
          <a:lstStyle/>
          <a:p>
            <a:r>
              <a:rPr lang="en-ZA" dirty="0"/>
              <a:t>Main challenges of Machine learning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671601" y="2149157"/>
            <a:ext cx="2743200" cy="2999232"/>
          </a:xfrm>
        </p:spPr>
        <p:txBody>
          <a:bodyPr>
            <a:normAutofit/>
          </a:bodyPr>
          <a:lstStyle/>
          <a:p>
            <a:r>
              <a:rPr lang="en-ZA" dirty="0"/>
              <a:t>Quantity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03095" y="3511296"/>
            <a:ext cx="2286000" cy="731520"/>
          </a:xfrm>
        </p:spPr>
        <p:txBody>
          <a:bodyPr/>
          <a:lstStyle/>
          <a:p>
            <a:r>
              <a:rPr lang="en-ZA" dirty="0"/>
              <a:t>Insufficient Quantity of Training Data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724400" y="2149157"/>
            <a:ext cx="2743200" cy="2999232"/>
          </a:xfrm>
        </p:spPr>
        <p:txBody>
          <a:bodyPr/>
          <a:lstStyle/>
          <a:p>
            <a:r>
              <a:rPr lang="en-ZA" dirty="0"/>
              <a:t>Quality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B5A11B9F-68B0-405D-8B6F-DDBC74E10DDA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964559" y="3511296"/>
            <a:ext cx="2286000" cy="73152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dirty="0"/>
              <a:t>Poor-Quality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64560" y="4279392"/>
            <a:ext cx="2286000" cy="6400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Trash in, Trash out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9944" y="2149157"/>
            <a:ext cx="2743201" cy="2997072"/>
          </a:xfrm>
        </p:spPr>
        <p:txBody>
          <a:bodyPr/>
          <a:lstStyle/>
          <a:p>
            <a:r>
              <a:rPr lang="en-ZA" dirty="0"/>
              <a:t>Overfitting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EC3B6141-A529-43FA-B6A2-0FFA5D9DF00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012799" y="3511296"/>
            <a:ext cx="2286000" cy="731520"/>
          </a:xfrm>
        </p:spPr>
        <p:txBody>
          <a:bodyPr/>
          <a:lstStyle/>
          <a:p>
            <a:r>
              <a:rPr lang="en-ZA" dirty="0"/>
              <a:t>Overfitting the Training Data</a:t>
            </a:r>
          </a:p>
          <a:p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F961A7D-A035-4952-BEF5-34EE93A248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12800" y="4279392"/>
            <a:ext cx="2286000" cy="6400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Our goal is predicting</a:t>
            </a:r>
          </a:p>
          <a:p>
            <a:r>
              <a:rPr lang="en-ZA" noProof="1"/>
              <a:t>real datas</a:t>
            </a:r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49974BE5-90FB-42C0-A67E-03D93A179D73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5B126C81-EB34-4B01-A592-C14F87B18B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242835-3130-775B-1666-48287D26752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00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tecture pitch deck_JB_v2" id="{E6E25CD2-8512-4B49-9A83-9AC317278B8F}" vid="{100AFDCD-A339-4D94-B373-F9848C2D26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069D1F-6C1F-4FA3-8CCB-EA801E558BEC}">
  <ds:schemaRefs>
    <ds:schemaRef ds:uri="http://purl.org/dc/dcmitype/"/>
    <ds:schemaRef ds:uri="http://www.w3.org/XML/1998/namespace"/>
    <ds:schemaRef ds:uri="230e9df3-be65-4c73-a93b-d1236ebd677e"/>
    <ds:schemaRef ds:uri="http://schemas.microsoft.com/office/2006/metadata/properties"/>
    <ds:schemaRef ds:uri="http://schemas.openxmlformats.org/package/2006/metadata/core-properties"/>
    <ds:schemaRef ds:uri="http://schemas.microsoft.com/sharepoint/v3"/>
    <ds:schemaRef ds:uri="http://schemas.microsoft.com/office/infopath/2007/PartnerControls"/>
    <ds:schemaRef ds:uri="http://schemas.microsoft.com/office/2006/documentManagement/types"/>
    <ds:schemaRef ds:uri="16c05727-aa75-4e4a-9b5f-8a80a1165891"/>
    <ds:schemaRef ds:uri="71af3243-3dd4-4a8d-8c0d-dd76da1f02a5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{67AFE797-9730-4690-A137-0550131062C7}tf16411248_win32</Template>
  <TotalTime>127</TotalTime>
  <Words>596</Words>
  <Application>Microsoft Office PowerPoint</Application>
  <PresentationFormat>Widescreen</PresentationFormat>
  <Paragraphs>280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Avenir Next LT Pro Light</vt:lpstr>
      <vt:lpstr>Calibri</vt:lpstr>
      <vt:lpstr>Posterama</vt:lpstr>
      <vt:lpstr>Office Theme</vt:lpstr>
      <vt:lpstr>The  machine learning landscape</vt:lpstr>
      <vt:lpstr>Ai study group</vt:lpstr>
      <vt:lpstr>topics</vt:lpstr>
      <vt:lpstr>What is machine learning</vt:lpstr>
      <vt:lpstr>What is machine learning</vt:lpstr>
      <vt:lpstr>Why use machine learning</vt:lpstr>
      <vt:lpstr>Types of Machine learning systems</vt:lpstr>
      <vt:lpstr>Reinforcement learning</vt:lpstr>
      <vt:lpstr>Main challenges of Machine learning</vt:lpstr>
      <vt:lpstr>overfitting</vt:lpstr>
      <vt:lpstr>Testing and validating</vt:lpstr>
      <vt:lpstr>SUMMARY</vt:lpstr>
      <vt:lpstr>Todo</vt:lpstr>
      <vt:lpstr>THANK YOU</vt:lpstr>
      <vt:lpstr>MARKET OVERVIEW</vt:lpstr>
      <vt:lpstr>TRACTION</vt:lpstr>
      <vt:lpstr>AI study group</vt:lpstr>
      <vt:lpstr>FINANCIALS</vt:lpstr>
      <vt:lpstr>MEET THE TEAM</vt:lpstr>
      <vt:lpstr>MEET THE FULL TEAM</vt:lpstr>
      <vt:lpstr>FUNDING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 machine learning landscape</dc:title>
  <dc:creator>이승훈</dc:creator>
  <cp:lastModifiedBy>이승훈</cp:lastModifiedBy>
  <cp:revision>3</cp:revision>
  <dcterms:created xsi:type="dcterms:W3CDTF">2022-11-03T04:36:31Z</dcterms:created>
  <dcterms:modified xsi:type="dcterms:W3CDTF">2022-11-03T10:11:52Z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